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3"/>
  </p:notesMasterIdLst>
  <p:sldIdLst>
    <p:sldId id="256" r:id="rId2"/>
    <p:sldId id="399" r:id="rId3"/>
    <p:sldId id="394" r:id="rId4"/>
    <p:sldId id="404" r:id="rId5"/>
    <p:sldId id="400" r:id="rId6"/>
    <p:sldId id="406" r:id="rId7"/>
    <p:sldId id="405" r:id="rId8"/>
    <p:sldId id="401" r:id="rId9"/>
    <p:sldId id="402" r:id="rId10"/>
    <p:sldId id="403" r:id="rId11"/>
    <p:sldId id="408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УшаковДмитрий" initials="УД" lastIdx="6" clrIdx="0"/>
  <p:cmAuthor id="1" name="БакунинПавел" initials="БП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DC8FD"/>
    <a:srgbClr val="8EDAFC"/>
    <a:srgbClr val="6DD9FF"/>
    <a:srgbClr val="DEEDFA"/>
    <a:srgbClr val="D5E8F9"/>
    <a:srgbClr val="E7F6D2"/>
    <a:srgbClr val="C4EA92"/>
    <a:srgbClr val="79D9B4"/>
    <a:srgbClr val="52DACA"/>
    <a:srgbClr val="65E1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95" autoAdjust="0"/>
    <p:restoredTop sz="86473" autoAdjust="0"/>
  </p:normalViewPr>
  <p:slideViewPr>
    <p:cSldViewPr snapToGrid="0">
      <p:cViewPr varScale="1">
        <p:scale>
          <a:sx n="89" d="100"/>
          <a:sy n="89" d="100"/>
        </p:scale>
        <p:origin x="-348" y="-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9929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9888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9737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0357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0357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 smtClean="0"/>
              <a:t>ФП «Цифровая образовательная среда» НП «Образование»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 smtClean="0"/>
              <a:t>ФП «Цифровое государственное</a:t>
            </a:r>
            <a:r>
              <a:rPr lang="ru-RU" baseline="0" dirty="0" smtClean="0"/>
              <a:t> управление» НП «Цифровая экономика Российской Федерации»</a:t>
            </a:r>
            <a:endParaRPr lang="ru-RU" dirty="0" smtClean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ФП «Цифровая образовательная среда» НП «Образование»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ФП «Цифровое государственное</a:t>
            </a:r>
            <a:r>
              <a:rPr lang="ru-RU" baseline="0" dirty="0" smtClean="0"/>
              <a:t> управление» НП «Цифровая экономика Российской Федерации»</a:t>
            </a:r>
            <a:endParaRPr dirty="0"/>
          </a:p>
        </p:txBody>
      </p:sp>
      <p:sp>
        <p:nvSpPr>
          <p:cNvPr id="317" name="Google Shape;3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29190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440a17c587_0_142:notes"/>
          <p:cNvSpPr txBox="1">
            <a:spLocks noGrp="1"/>
          </p:cNvSpPr>
          <p:nvPr>
            <p:ph type="body" idx="1"/>
          </p:nvPr>
        </p:nvSpPr>
        <p:spPr>
          <a:xfrm>
            <a:off x="685493" y="4342944"/>
            <a:ext cx="5487000" cy="41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 smtClean="0"/>
              <a:t>ФП «Цифровая образовательная среда» НП «Образование»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 smtClean="0"/>
              <a:t>ФП «Кадры для цифровой экономики» НП «Цифровая экономика Российской Федерации»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1" name="Google Shape;461;g440a17c58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331359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30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BE7A63-71F1-3A4C-B334-D74DF8A1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FFE9CB-6CFF-764F-AF05-4C1729F88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08280B-4D97-5D41-84D2-2AF834B5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B09C-555D-524A-A780-3D869888EDFA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8C4BD1-B14C-AC41-8E12-16656E25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86254C-1A6B-184B-B11A-8B2302BA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C57D-6CA9-B34D-B9EF-EAE4AFE19B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39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m.shirokov@nd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\Документы\Презентации\ИРТех\1\Новая папка\1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1"/>
            <a:ext cx="9144000" cy="515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64;p25"/>
          <p:cNvSpPr txBox="1"/>
          <p:nvPr/>
        </p:nvSpPr>
        <p:spPr>
          <a:xfrm>
            <a:off x="942109" y="768926"/>
            <a:ext cx="4475018" cy="231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100" b="1" dirty="0" smtClean="0">
                <a:solidFill>
                  <a:srgbClr val="FFFF00"/>
                </a:solidFill>
              </a:rPr>
              <a:t>Digital Educational Environment</a:t>
            </a:r>
          </a:p>
          <a:p>
            <a:pPr lvl="0"/>
            <a:endParaRPr lang="en-US" sz="1600" i="1" dirty="0" smtClean="0">
              <a:solidFill>
                <a:srgbClr val="FFFF00"/>
              </a:solidFill>
            </a:endParaRPr>
          </a:p>
          <a:p>
            <a:pPr lvl="0"/>
            <a:r>
              <a:rPr lang="en-US" sz="1600" i="1" dirty="0" smtClean="0">
                <a:solidFill>
                  <a:srgbClr val="FFFF00"/>
                </a:solidFill>
              </a:rPr>
              <a:t>Systemic approach to the education system transformation at school – region – country levels</a:t>
            </a:r>
          </a:p>
          <a:p>
            <a:pPr lvl="0"/>
            <a:endParaRPr lang="en-US" sz="1600" i="1" dirty="0" smtClean="0">
              <a:solidFill>
                <a:srgbClr val="FFFF00"/>
              </a:solidFill>
            </a:endParaRPr>
          </a:p>
          <a:p>
            <a:pPr lvl="0"/>
            <a:r>
              <a:rPr lang="en-US" sz="1200" dirty="0" smtClean="0">
                <a:solidFill>
                  <a:srgbClr val="FFFF00"/>
                </a:solidFill>
              </a:rPr>
              <a:t>Maxim Shirokov</a:t>
            </a:r>
          </a:p>
          <a:p>
            <a:pPr lvl="0"/>
            <a:r>
              <a:rPr lang="en-US" sz="1200" dirty="0" smtClean="0">
                <a:solidFill>
                  <a:srgbClr val="FFFF00"/>
                </a:solidFill>
              </a:rPr>
              <a:t>Strategic Development Director</a:t>
            </a:r>
          </a:p>
          <a:p>
            <a:pPr lvl="0"/>
            <a:endParaRPr lang="ru-RU" sz="1200" dirty="0" smtClean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19508" cy="48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194;p27" descr="C:\Users\dshershavin\Desktop\2_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4269"/>
            <a:ext cx="9144000" cy="419228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2"/>
          <p:cNvSpPr/>
          <p:nvPr/>
        </p:nvSpPr>
        <p:spPr>
          <a:xfrm>
            <a:off x="4859337" y="2154237"/>
            <a:ext cx="4897500" cy="185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91;p27"/>
          <p:cNvSpPr txBox="1"/>
          <p:nvPr/>
        </p:nvSpPr>
        <p:spPr>
          <a:xfrm>
            <a:off x="190398" y="0"/>
            <a:ext cx="9742682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B81C7"/>
              </a:buClr>
              <a:buSzPts val="2000"/>
            </a:pP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3" name="Рисунок 12" descr="ЦШ - Screen Management SMART Boar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612" y="790574"/>
            <a:ext cx="4118954" cy="2600325"/>
          </a:xfrm>
          <a:prstGeom prst="rect">
            <a:avLst/>
          </a:prstGeom>
        </p:spPr>
      </p:pic>
      <p:pic>
        <p:nvPicPr>
          <p:cNvPr id="14" name="Рисунок 13" descr="ЦШ - Screen Management Noteboo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49" y="1006296"/>
            <a:ext cx="3635461" cy="198358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4395" y="4008040"/>
            <a:ext cx="229165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9450" indent="-144000" eaLnBrk="1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charset="0"/>
              <a:buChar char="•"/>
            </a:pPr>
            <a:r>
              <a:rPr lang="en-US" sz="1100" dirty="0" smtClean="0"/>
              <a:t>The solutions that proved to effectively educate children over the last 28+ years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41786" y="4002696"/>
            <a:ext cx="240890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9450" indent="-144000" eaLnBrk="1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/>
              <a:t>Holistic and systemic approach that ensure quality and sustainability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24222" y="3988991"/>
            <a:ext cx="256973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9450" indent="-144000" eaLnBrk="1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/>
              <a:t>Availability on different types of devices and platforms, in online and offline modes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029325" y="4002696"/>
            <a:ext cx="0" cy="66956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924175" y="3988991"/>
            <a:ext cx="0" cy="66956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 descr="C:\Users\dshershavin\Desktop\Рисунок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9394" y="1374405"/>
            <a:ext cx="2626161" cy="1794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</p:pic>
      <p:pic>
        <p:nvPicPr>
          <p:cNvPr id="37" name="Picture 2" descr="C:\Users\dshershavin\Desktop\Рисунок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6044" y="2666419"/>
            <a:ext cx="2297927" cy="1153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</p:pic>
      <p:sp>
        <p:nvSpPr>
          <p:cNvPr id="33" name="Google Shape;191;p27"/>
          <p:cNvSpPr txBox="1"/>
          <p:nvPr/>
        </p:nvSpPr>
        <p:spPr>
          <a:xfrm>
            <a:off x="176791" y="228600"/>
            <a:ext cx="9742682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B81C7"/>
              </a:buClr>
              <a:buSzPts val="2000"/>
            </a:pPr>
            <a:r>
              <a:rPr lang="en-US" sz="1700" b="1" dirty="0" smtClean="0">
                <a:solidFill>
                  <a:srgbClr val="0070C0"/>
                </a:solidFill>
              </a:rPr>
              <a:t>What It Will Take to Implement the Solution: </a:t>
            </a:r>
            <a:r>
              <a:rPr lang="en-US" sz="1700" dirty="0" smtClean="0">
                <a:solidFill>
                  <a:srgbClr val="0070C0"/>
                </a:solidFill>
              </a:rPr>
              <a:t>One Core – Multiple Interfaces </a:t>
            </a:r>
            <a:endParaRPr lang="ru-RU" sz="1700" dirty="0">
              <a:solidFill>
                <a:srgbClr val="0070C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4143" y="200074"/>
            <a:ext cx="828092" cy="39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0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1445" y="1433947"/>
            <a:ext cx="4364182" cy="28898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14285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697" y="1759528"/>
            <a:ext cx="3402794" cy="18081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spcAft>
                <a:spcPts val="3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Maxim Shirokov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spcBef>
                <a:spcPts val="600"/>
              </a:spcBef>
              <a:spcAft>
                <a:spcPts val="30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 smtClean="0">
                <a:latin typeface="Arial" pitchFamily="34" charset="0"/>
                <a:cs typeface="Arial" pitchFamily="34" charset="0"/>
                <a:hlinkClick r:id="rId4"/>
              </a:rPr>
              <a:t>m.shirokov@nd.ru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spcBef>
                <a:spcPts val="300"/>
              </a:spcBef>
              <a:spcAft>
                <a:spcPts val="300"/>
              </a:spcAf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spcBef>
                <a:spcPts val="300"/>
              </a:spcBef>
              <a:spcAft>
                <a:spcPts val="30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+7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.903.797.1863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98352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7E2"/>
                </a:solidFill>
                <a:latin typeface="Arial" pitchFamily="34" charset="0"/>
                <a:cs typeface="Arial" pitchFamily="34" charset="0"/>
              </a:rPr>
              <a:t>Thank You for Your Attention</a:t>
            </a:r>
            <a:endParaRPr lang="ru-RU" sz="2800" b="1" dirty="0" smtClean="0">
              <a:solidFill>
                <a:srgbClr val="0077E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144" y="200074"/>
            <a:ext cx="828092" cy="39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8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7" descr="C:\Users\dshershavin\Desktop\2_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4272"/>
            <a:ext cx="9154098" cy="4192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91;p27"/>
          <p:cNvSpPr txBox="1"/>
          <p:nvPr/>
        </p:nvSpPr>
        <p:spPr>
          <a:xfrm>
            <a:off x="0" y="116235"/>
            <a:ext cx="816530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lvl="0"/>
            <a:endParaRPr lang="ru-RU" sz="1800" b="1" dirty="0" smtClean="0">
              <a:solidFill>
                <a:srgbClr val="0070C0"/>
              </a:solidFill>
            </a:endParaRPr>
          </a:p>
          <a:p>
            <a:pPr lvl="0"/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61" name="Google Shape;490;p43"/>
          <p:cNvSpPr txBox="1"/>
          <p:nvPr/>
        </p:nvSpPr>
        <p:spPr>
          <a:xfrm>
            <a:off x="4371975" y="639507"/>
            <a:ext cx="4686300" cy="426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4" indent="-144000" defTabSz="0">
              <a:spcBef>
                <a:spcPts val="400"/>
              </a:spcBef>
              <a:buSzPct val="120000"/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1100" dirty="0" smtClean="0"/>
              <a:t>A Group of Companies focused on Holistic </a:t>
            </a:r>
            <a:r>
              <a:rPr lang="en-US" sz="1100" b="1" dirty="0" smtClean="0"/>
              <a:t>Digital Education </a:t>
            </a:r>
            <a:r>
              <a:rPr lang="en-US" sz="1100" dirty="0" smtClean="0"/>
              <a:t>Solutions </a:t>
            </a:r>
          </a:p>
          <a:p>
            <a:pPr marL="228600" lvl="4" indent="-144000" defTabSz="0">
              <a:spcBef>
                <a:spcPts val="400"/>
              </a:spcBef>
              <a:buSzPct val="120000"/>
              <a:buFont typeface="Arial" pitchFamily="34" charset="0"/>
              <a:buChar char="•"/>
              <a:tabLst>
                <a:tab pos="216000" algn="l"/>
              </a:tabLst>
            </a:pPr>
            <a:endParaRPr lang="en-US" sz="1100" dirty="0" smtClean="0"/>
          </a:p>
          <a:p>
            <a:pPr marL="228600" lvl="4" indent="-144000" defTabSz="0">
              <a:spcBef>
                <a:spcPts val="400"/>
              </a:spcBef>
              <a:buSzPct val="120000"/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1100" dirty="0" smtClean="0"/>
              <a:t>Education </a:t>
            </a:r>
            <a:r>
              <a:rPr lang="en-US" sz="1100" b="1" dirty="0" smtClean="0"/>
              <a:t>Segments</a:t>
            </a:r>
            <a:r>
              <a:rPr lang="en-US" sz="1100" dirty="0" smtClean="0"/>
              <a:t>: Pre-School, Primary &amp; Secondary, Vocational, Higher &amp; Corporate</a:t>
            </a:r>
          </a:p>
          <a:p>
            <a:pPr marL="228600" lvl="4" indent="-144000" defTabSz="0">
              <a:spcBef>
                <a:spcPts val="400"/>
              </a:spcBef>
              <a:buSzPct val="120000"/>
              <a:buFont typeface="Arial" pitchFamily="34" charset="0"/>
              <a:buChar char="•"/>
              <a:tabLst>
                <a:tab pos="216000" algn="l"/>
              </a:tabLst>
            </a:pPr>
            <a:endParaRPr lang="en-US" sz="1100" dirty="0" smtClean="0"/>
          </a:p>
          <a:p>
            <a:pPr marL="228600" lvl="4" indent="-144000" defTabSz="0">
              <a:spcBef>
                <a:spcPts val="400"/>
              </a:spcBef>
              <a:buSzPct val="120000"/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1100" dirty="0" smtClean="0"/>
              <a:t>The Solution Components: Multimedia Interactive Learning </a:t>
            </a:r>
            <a:r>
              <a:rPr lang="en-US" sz="1100" b="1" dirty="0" smtClean="0"/>
              <a:t>Content</a:t>
            </a:r>
            <a:r>
              <a:rPr lang="en-US" sz="1100" dirty="0" smtClean="0"/>
              <a:t>, Education Management Information Systems (</a:t>
            </a:r>
            <a:r>
              <a:rPr lang="en-US" sz="1100" b="1" dirty="0" smtClean="0"/>
              <a:t>EMIS</a:t>
            </a:r>
            <a:r>
              <a:rPr lang="en-US" sz="1100" dirty="0" smtClean="0"/>
              <a:t>), E-Systems for </a:t>
            </a:r>
            <a:r>
              <a:rPr lang="en-US" sz="1100" b="1" dirty="0" smtClean="0"/>
              <a:t>Teacher Professional Development</a:t>
            </a:r>
            <a:r>
              <a:rPr lang="en-US" sz="1100" dirty="0" smtClean="0"/>
              <a:t>, Digital (</a:t>
            </a:r>
            <a:r>
              <a:rPr lang="en-US" sz="1100" dirty="0" err="1" smtClean="0"/>
              <a:t>Blockchain</a:t>
            </a:r>
            <a:r>
              <a:rPr lang="en-US" sz="1100" dirty="0" smtClean="0"/>
              <a:t>-based) </a:t>
            </a:r>
            <a:r>
              <a:rPr lang="en-US" sz="1100" b="1" dirty="0" smtClean="0"/>
              <a:t>Documents</a:t>
            </a:r>
            <a:r>
              <a:rPr lang="en-US" sz="1100" dirty="0" smtClean="0"/>
              <a:t>, etc.  </a:t>
            </a:r>
          </a:p>
          <a:p>
            <a:pPr marL="228600" lvl="4" indent="-144000" defTabSz="0">
              <a:spcBef>
                <a:spcPts val="400"/>
              </a:spcBef>
              <a:buSzPct val="120000"/>
              <a:buFont typeface="Arial" pitchFamily="34" charset="0"/>
              <a:buChar char="•"/>
              <a:tabLst>
                <a:tab pos="216000" algn="l"/>
              </a:tabLst>
            </a:pPr>
            <a:endParaRPr lang="en-US" sz="1100" dirty="0" smtClean="0"/>
          </a:p>
          <a:p>
            <a:pPr marL="228600" lvl="4" indent="-144000" defTabSz="0">
              <a:spcBef>
                <a:spcPts val="400"/>
              </a:spcBef>
              <a:buSzPct val="120000"/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1100" b="1" dirty="0" smtClean="0"/>
              <a:t>28+ Years of Experience</a:t>
            </a:r>
            <a:r>
              <a:rPr lang="en-US" sz="1100" dirty="0" smtClean="0"/>
              <a:t>, 300+ Employees, Offices in Moscow and Samara</a:t>
            </a:r>
          </a:p>
          <a:p>
            <a:pPr marL="228600" lvl="4" indent="-144000" defTabSz="0">
              <a:spcBef>
                <a:spcPts val="400"/>
              </a:spcBef>
              <a:buSzPct val="120000"/>
              <a:buFont typeface="Arial" pitchFamily="34" charset="0"/>
              <a:buChar char="•"/>
              <a:tabLst>
                <a:tab pos="216000" algn="l"/>
              </a:tabLst>
            </a:pPr>
            <a:endParaRPr lang="en-US" sz="1100" dirty="0" smtClean="0"/>
          </a:p>
          <a:p>
            <a:pPr marL="228600" lvl="4" indent="-144000" defTabSz="0">
              <a:spcBef>
                <a:spcPts val="400"/>
              </a:spcBef>
              <a:buSzPct val="120000"/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1100" b="1" dirty="0" smtClean="0"/>
              <a:t>Customers</a:t>
            </a:r>
            <a:r>
              <a:rPr lang="en-US" sz="1100" dirty="0" smtClean="0"/>
              <a:t>: Federal Ministries of Education, Culture, Interior + 67 Regional Education Authorities + &gt;20K Schools + &gt;200 Companies </a:t>
            </a:r>
          </a:p>
          <a:p>
            <a:pPr marL="228600" lvl="4" indent="-144000" defTabSz="0">
              <a:spcBef>
                <a:spcPts val="400"/>
              </a:spcBef>
              <a:buSzPct val="120000"/>
              <a:buFont typeface="Arial" pitchFamily="34" charset="0"/>
              <a:buChar char="•"/>
              <a:tabLst>
                <a:tab pos="216000" algn="l"/>
              </a:tabLst>
            </a:pPr>
            <a:endParaRPr lang="en-US" sz="1100" dirty="0" smtClean="0"/>
          </a:p>
          <a:p>
            <a:pPr marL="228600" lvl="4" indent="-144000" defTabSz="0">
              <a:spcBef>
                <a:spcPts val="400"/>
              </a:spcBef>
              <a:buSzPct val="120000"/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1100" b="1" dirty="0" smtClean="0"/>
              <a:t>Projects: </a:t>
            </a:r>
            <a:r>
              <a:rPr lang="en-US" sz="1100" dirty="0" smtClean="0"/>
              <a:t>Russian Electronic School, National Project “Education”, Advanced Training Centers, Road Traffic Safety for Children, etc.</a:t>
            </a:r>
          </a:p>
          <a:p>
            <a:pPr marL="228600" lvl="4" indent="-144000" defTabSz="0">
              <a:spcBef>
                <a:spcPts val="400"/>
              </a:spcBef>
              <a:buSzPct val="120000"/>
              <a:buFont typeface="Arial" pitchFamily="34" charset="0"/>
              <a:buChar char="•"/>
              <a:tabLst>
                <a:tab pos="216000" algn="l"/>
              </a:tabLst>
            </a:pPr>
            <a:endParaRPr lang="en-US" sz="1100" dirty="0" smtClean="0"/>
          </a:p>
          <a:p>
            <a:pPr marL="228600" lvl="4" indent="-144000" defTabSz="0">
              <a:spcBef>
                <a:spcPts val="400"/>
              </a:spcBef>
              <a:buSzPct val="120000"/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1100" b="1" dirty="0" smtClean="0"/>
              <a:t>Users:</a:t>
            </a:r>
            <a:r>
              <a:rPr lang="en-US" sz="1100" dirty="0" smtClean="0"/>
              <a:t> &gt;18M people using our solutions, &gt;1M on a daily basis</a:t>
            </a:r>
          </a:p>
          <a:p>
            <a:pPr marL="228600" lvl="4" indent="-144000" defTabSz="0">
              <a:spcBef>
                <a:spcPts val="400"/>
              </a:spcBef>
              <a:buSzPct val="120000"/>
              <a:tabLst>
                <a:tab pos="216000" algn="l"/>
              </a:tabLst>
            </a:pPr>
            <a:endParaRPr lang="ru-RU" sz="1000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81C7"/>
              </a:buClr>
              <a:buSzPts val="1400"/>
              <a:buFont typeface="Arial"/>
              <a:buNone/>
            </a:pPr>
            <a:endParaRPr sz="1100" dirty="0"/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2" y="109942"/>
            <a:ext cx="831823" cy="39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28493" y="674252"/>
            <a:ext cx="3879152" cy="190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6" y="2549458"/>
            <a:ext cx="3621880" cy="234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/>
        </p:nvSpPr>
        <p:spPr>
          <a:xfrm>
            <a:off x="6235360" y="2008856"/>
            <a:ext cx="2635923" cy="41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 smtClean="0">
                <a:solidFill>
                  <a:schemeClr val="accent6"/>
                </a:solidFill>
              </a:rPr>
              <a:t>Electronic Systems of Teacher Professional Development</a:t>
            </a:r>
            <a:endParaRPr lang="ru-RU" sz="1300" b="1" dirty="0" smtClean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465622" y="2033344"/>
            <a:ext cx="22322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 smtClean="0">
                <a:solidFill>
                  <a:srgbClr val="00B050"/>
                </a:solidFill>
              </a:rPr>
              <a:t>Education Management Information Systems</a:t>
            </a:r>
            <a:endParaRPr sz="1300" dirty="0">
              <a:solidFill>
                <a:srgbClr val="00B050"/>
              </a:solidFill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3398237" y="2026326"/>
            <a:ext cx="2584634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Digital Multimedia Interactive Learning Content</a:t>
            </a:r>
            <a:endParaRPr sz="1300" b="1" dirty="0">
              <a:solidFill>
                <a:schemeClr val="bg2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91;p27"/>
          <p:cNvSpPr txBox="1"/>
          <p:nvPr/>
        </p:nvSpPr>
        <p:spPr>
          <a:xfrm>
            <a:off x="0" y="129575"/>
            <a:ext cx="9144000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b="1" dirty="0" smtClean="0">
                <a:solidFill>
                  <a:srgbClr val="0070C0"/>
                </a:solidFill>
              </a:rPr>
              <a:t>The Main Problem We Solve: </a:t>
            </a:r>
            <a:r>
              <a:rPr lang="en-US" sz="1600" dirty="0" smtClean="0">
                <a:solidFill>
                  <a:srgbClr val="0070C0"/>
                </a:solidFill>
              </a:rPr>
              <a:t>Systemic Approach to Digital Education – 3 Key Pillars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6" name="Google Shape;192;p27"/>
          <p:cNvSpPr txBox="1"/>
          <p:nvPr/>
        </p:nvSpPr>
        <p:spPr>
          <a:xfrm>
            <a:off x="270299" y="2554257"/>
            <a:ext cx="2986248" cy="23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4000" marR="0" lvl="0" indent="-108000" algn="l" rtl="0">
              <a:spcBef>
                <a:spcPts val="3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Modular structure </a:t>
            </a:r>
            <a:r>
              <a:rPr lang="ru-RU" sz="1100" dirty="0" smtClean="0">
                <a:solidFill>
                  <a:schemeClr val="dk1"/>
                </a:solidFill>
              </a:rPr>
              <a:t>(</a:t>
            </a:r>
            <a:r>
              <a:rPr lang="en-US" sz="1100" dirty="0" smtClean="0">
                <a:solidFill>
                  <a:schemeClr val="dk1"/>
                </a:solidFill>
              </a:rPr>
              <a:t>specific modules can be selected based on particular requirements</a:t>
            </a:r>
            <a:r>
              <a:rPr lang="ru-RU" sz="1100" dirty="0" smtClean="0">
                <a:solidFill>
                  <a:schemeClr val="dk1"/>
                </a:solidFill>
              </a:rPr>
              <a:t>).</a:t>
            </a:r>
          </a:p>
          <a:p>
            <a:pPr marL="144000" marR="0" lvl="0" indent="-108000" algn="l" rtl="0">
              <a:spcBef>
                <a:spcPts val="3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Single (one-time) entry of primary data</a:t>
            </a:r>
            <a:r>
              <a:rPr lang="ru-RU" sz="1100" dirty="0" smtClean="0">
                <a:solidFill>
                  <a:schemeClr val="dk1"/>
                </a:solidFill>
              </a:rPr>
              <a:t>.</a:t>
            </a:r>
          </a:p>
          <a:p>
            <a:pPr marL="144000" marR="0" lvl="0" indent="-108000" algn="l" rtl="0">
              <a:spcBef>
                <a:spcPts val="3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Regional Digital Education Environment Core</a:t>
            </a:r>
            <a:r>
              <a:rPr lang="ru-RU" sz="1100" dirty="0" smtClean="0">
                <a:solidFill>
                  <a:schemeClr val="dk1"/>
                </a:solidFill>
              </a:rPr>
              <a:t>– </a:t>
            </a:r>
            <a:r>
              <a:rPr lang="en-US" sz="1100" dirty="0" smtClean="0">
                <a:solidFill>
                  <a:schemeClr val="dk1"/>
                </a:solidFill>
              </a:rPr>
              <a:t>repository of master data</a:t>
            </a:r>
            <a:r>
              <a:rPr lang="ru-RU" sz="1100" dirty="0" smtClean="0">
                <a:solidFill>
                  <a:schemeClr val="dk1"/>
                </a:solidFill>
              </a:rPr>
              <a:t>.</a:t>
            </a:r>
          </a:p>
          <a:p>
            <a:pPr marL="144000" marR="0" lvl="0" indent="-108000" algn="l" rtl="0">
              <a:spcBef>
                <a:spcPts val="3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Multi-role user model</a:t>
            </a:r>
            <a:r>
              <a:rPr lang="ru-RU" sz="1100" dirty="0" smtClean="0">
                <a:solidFill>
                  <a:schemeClr val="dk1"/>
                </a:solidFill>
              </a:rPr>
              <a:t>.</a:t>
            </a:r>
          </a:p>
          <a:p>
            <a:pPr marL="144000" marR="0" lvl="0" indent="-108000" algn="l" rtl="0">
              <a:spcBef>
                <a:spcPts val="3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Integration with e-Government services portal</a:t>
            </a:r>
            <a:r>
              <a:rPr lang="ru-RU" sz="1100" dirty="0" smtClean="0">
                <a:solidFill>
                  <a:schemeClr val="dk1"/>
                </a:solidFill>
              </a:rPr>
              <a:t>.</a:t>
            </a:r>
          </a:p>
          <a:p>
            <a:pPr marL="144000" marR="0" lvl="0" indent="-108000" algn="l" rtl="0">
              <a:spcBef>
                <a:spcPts val="3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Integration with existing and new systems and services</a:t>
            </a:r>
            <a:r>
              <a:rPr lang="ru-RU" sz="1100" dirty="0" smtClean="0">
                <a:solidFill>
                  <a:schemeClr val="dk1"/>
                </a:solidFill>
              </a:rPr>
              <a:t>.</a:t>
            </a:r>
          </a:p>
          <a:p>
            <a:pPr marL="144000" marR="0" lvl="0" indent="-108000" algn="l" rtl="0">
              <a:spcBef>
                <a:spcPts val="30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Coverage of all levels of education</a:t>
            </a:r>
            <a:r>
              <a:rPr lang="ru-RU" sz="1100" dirty="0" smtClean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20" name="Google Shape;192;p27"/>
          <p:cNvSpPr txBox="1"/>
          <p:nvPr/>
        </p:nvSpPr>
        <p:spPr>
          <a:xfrm>
            <a:off x="3156029" y="2538425"/>
            <a:ext cx="3060287" cy="241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08000" algn="l" rtl="0">
              <a:spcBef>
                <a:spcPts val="3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Developed by professionals and for professional use</a:t>
            </a:r>
            <a:r>
              <a:rPr lang="ru-RU" sz="1100" dirty="0" smtClean="0">
                <a:solidFill>
                  <a:schemeClr val="dk1"/>
                </a:solidFill>
              </a:rPr>
              <a:t>.</a:t>
            </a:r>
          </a:p>
          <a:p>
            <a:pPr marL="342900" marR="0" lvl="0" indent="-108000" algn="l" rtl="0">
              <a:spcBef>
                <a:spcPts val="3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smtClean="0">
                <a:solidFill>
                  <a:schemeClr val="dk1"/>
                </a:solidFill>
              </a:rPr>
              <a:t>Atomized – structured into tiny units</a:t>
            </a:r>
            <a:r>
              <a:rPr lang="ru-RU" sz="1100" dirty="0" smtClean="0">
                <a:solidFill>
                  <a:schemeClr val="dk1"/>
                </a:solidFill>
              </a:rPr>
              <a:t>.</a:t>
            </a:r>
          </a:p>
          <a:p>
            <a:pPr marL="342900" marR="0" lvl="0" indent="-108000" algn="l" rtl="0">
              <a:spcBef>
                <a:spcPts val="3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Lesson designer (constructor)</a:t>
            </a:r>
            <a:r>
              <a:rPr lang="ru-RU" sz="1100" dirty="0" smtClean="0">
                <a:solidFill>
                  <a:schemeClr val="dk1"/>
                </a:solidFill>
              </a:rPr>
              <a:t>.</a:t>
            </a:r>
          </a:p>
          <a:p>
            <a:pPr marL="342900" marR="0" lvl="0" indent="-108000" algn="l" rtl="0">
              <a:spcBef>
                <a:spcPts val="3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100" dirty="0" err="1" smtClean="0">
                <a:solidFill>
                  <a:schemeClr val="dk1"/>
                </a:solidFill>
              </a:rPr>
              <a:t>Gamification</a:t>
            </a:r>
            <a:r>
              <a:rPr lang="en-US" sz="1100" dirty="0" smtClean="0">
                <a:solidFill>
                  <a:schemeClr val="dk1"/>
                </a:solidFill>
              </a:rPr>
              <a:t> – for the greater students engagement into learning process</a:t>
            </a:r>
            <a:r>
              <a:rPr lang="ru-RU" sz="1100" dirty="0" smtClean="0">
                <a:solidFill>
                  <a:schemeClr val="dk1"/>
                </a:solidFill>
              </a:rPr>
              <a:t>.</a:t>
            </a:r>
          </a:p>
          <a:p>
            <a:pPr marL="342900" marR="0" lvl="0" indent="-108000" algn="l" rtl="0">
              <a:spcBef>
                <a:spcPts val="3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Educational and learning collaboration</a:t>
            </a:r>
            <a:r>
              <a:rPr lang="ru-RU" sz="1100" dirty="0" smtClean="0">
                <a:solidFill>
                  <a:schemeClr val="dk1"/>
                </a:solidFill>
              </a:rPr>
              <a:t>.</a:t>
            </a:r>
          </a:p>
          <a:p>
            <a:pPr marL="342900" marR="0" lvl="0" indent="-108000" algn="l" rtl="0">
              <a:spcBef>
                <a:spcPts val="3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Individual learning trajectories</a:t>
            </a:r>
            <a:r>
              <a:rPr lang="ru-RU" sz="1100" dirty="0" smtClean="0">
                <a:solidFill>
                  <a:schemeClr val="dk1"/>
                </a:solidFill>
              </a:rPr>
              <a:t>.</a:t>
            </a:r>
          </a:p>
          <a:p>
            <a:pPr marL="342900" marR="0" lvl="0" indent="-108000" algn="l" rtl="0">
              <a:spcBef>
                <a:spcPts val="3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Adapted for all types of devices (PC, tablet, phone, interactive board, etc.)</a:t>
            </a:r>
            <a:r>
              <a:rPr lang="ru-RU" sz="1100" dirty="0" smtClean="0">
                <a:solidFill>
                  <a:schemeClr val="dk1"/>
                </a:solidFill>
              </a:rPr>
              <a:t>.</a:t>
            </a:r>
          </a:p>
          <a:p>
            <a:pPr marL="342900" marR="0" lvl="0" indent="-108000" algn="l" rtl="0">
              <a:spcBef>
                <a:spcPts val="3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Online and offline versions with the same functionality</a:t>
            </a:r>
            <a:r>
              <a:rPr lang="ru-RU" sz="1100" dirty="0" smtClean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21" name="Google Shape;192;p27"/>
          <p:cNvSpPr txBox="1"/>
          <p:nvPr/>
        </p:nvSpPr>
        <p:spPr>
          <a:xfrm>
            <a:off x="6112042" y="2539180"/>
            <a:ext cx="2839453" cy="249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lvl="0" indent="-144000"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Access to constant and ongoing teachers professional development</a:t>
            </a:r>
            <a:r>
              <a:rPr lang="ru-RU" sz="1100" dirty="0" smtClean="0">
                <a:solidFill>
                  <a:schemeClr val="dk1"/>
                </a:solidFill>
              </a:rPr>
              <a:t>.</a:t>
            </a:r>
            <a:endParaRPr lang="ru-RU" sz="1100" dirty="0" smtClean="0"/>
          </a:p>
          <a:p>
            <a:pPr marL="216000" lvl="0" indent="-144000">
              <a:spcBef>
                <a:spcPts val="500"/>
              </a:spcBef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Teachers, principals and administrators practical  engagement into modern Digital Education Environment</a:t>
            </a:r>
            <a:r>
              <a:rPr lang="ru-RU" sz="1100" dirty="0" smtClean="0">
                <a:solidFill>
                  <a:schemeClr val="dk1"/>
                </a:solidFill>
              </a:rPr>
              <a:t>.</a:t>
            </a:r>
          </a:p>
          <a:p>
            <a:pPr marL="216000" lvl="0" indent="-144000"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Realization of entire business process as it is established in the region</a:t>
            </a:r>
            <a:endParaRPr lang="ru-RU" sz="1100" dirty="0" smtClean="0">
              <a:solidFill>
                <a:schemeClr val="dk1"/>
              </a:solidFill>
            </a:endParaRPr>
          </a:p>
          <a:p>
            <a:pPr marL="216000" lvl="0" indent="-144000"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Personalized professional development for each teacher based on building their individual Profile of Competencies</a:t>
            </a:r>
            <a:r>
              <a:rPr lang="ru-RU" sz="1100" dirty="0" smtClean="0">
                <a:solidFill>
                  <a:schemeClr val="dk1"/>
                </a:solidFill>
              </a:rPr>
              <a:t>.</a:t>
            </a:r>
          </a:p>
          <a:p>
            <a:pPr marL="216000" lvl="0" indent="-144000"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1100" dirty="0" smtClean="0">
                <a:solidFill>
                  <a:schemeClr val="dk1"/>
                </a:solidFill>
              </a:rPr>
              <a:t>Electronic (block-chain based) certificate of professional development</a:t>
            </a:r>
            <a:endParaRPr lang="ru-RU" sz="1100" dirty="0" smtClean="0"/>
          </a:p>
          <a:p>
            <a:pPr marL="216000" lvl="0" indent="-144000">
              <a:spcBef>
                <a:spcPts val="500"/>
              </a:spcBef>
              <a:buClr>
                <a:schemeClr val="tx1"/>
              </a:buClr>
              <a:buSzPct val="120000"/>
              <a:buFont typeface="Arial"/>
              <a:buChar char="•"/>
            </a:pPr>
            <a:endParaRPr lang="ru-RU" sz="11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781149"/>
            <a:ext cx="1391908" cy="116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6214" y="681840"/>
            <a:ext cx="1305196" cy="129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0839" y="761875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5908" y="86733"/>
            <a:ext cx="828092" cy="39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91;p27"/>
          <p:cNvSpPr txBox="1"/>
          <p:nvPr/>
        </p:nvSpPr>
        <p:spPr>
          <a:xfrm>
            <a:off x="0" y="0"/>
            <a:ext cx="9144000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b="1" dirty="0" smtClean="0">
                <a:solidFill>
                  <a:srgbClr val="0070C0"/>
                </a:solidFill>
              </a:rPr>
              <a:t>The Main Problem We Solve: </a:t>
            </a:r>
            <a:r>
              <a:rPr lang="en-US" sz="1600" dirty="0" smtClean="0">
                <a:solidFill>
                  <a:srgbClr val="0070C0"/>
                </a:solidFill>
              </a:rPr>
              <a:t>Digital Learning Methodological Complexes &amp; Credentials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927" y="0"/>
            <a:ext cx="755073" cy="35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31713"/>
            <a:ext cx="4465398" cy="25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8945" y="691163"/>
            <a:ext cx="2708564" cy="198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7509" y="817005"/>
            <a:ext cx="3096492" cy="178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16528"/>
            <a:ext cx="3435927" cy="193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AnnaKotova\!!! Презентация\new\Рисунок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1195" y="2812473"/>
            <a:ext cx="4128059" cy="2219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0225" y="193045"/>
            <a:ext cx="78578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Customer Case and Its Results: </a:t>
            </a:r>
            <a:r>
              <a:rPr lang="en-US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E-System for Teacher Prof Dev in Moscow Region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0836" y="709381"/>
            <a:ext cx="6213764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80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D1B3E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&gt;90K teachers went through the professional development training programs in a systemic and structured way – without the need to physically attend the classroom training sessions on site</a:t>
            </a:r>
          </a:p>
          <a:p>
            <a:pPr marL="342900" lvl="0" indent="-180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D1B3E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Streamlined processes enabled to save &gt;$2,5M in training organizational costs, travel and accommodation as well as efficiencies from system integration</a:t>
            </a:r>
          </a:p>
          <a:p>
            <a:pPr marL="342900" indent="-180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D1B3E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/>
              <a:t>44 continuing education courses, more than 400 training modules and micro modules for more than 6,000 training hours</a:t>
            </a:r>
          </a:p>
          <a:p>
            <a:pPr marL="342900" lvl="0" indent="-180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D1B3E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 structured presentation of information using diagrams, </a:t>
            </a:r>
            <a:r>
              <a:rPr lang="en-US" sz="11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infograhics</a:t>
            </a: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and illustrations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lvl="0" indent="-180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D1B3E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Recommendations of modules based on the results of competency assessment and intermediate testing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lvl="0" indent="-180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D1B3E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Final testing at the course with the preservation of learning outcomes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lvl="0" indent="-180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D1B3E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Ability to adjust the content for the curriculum of the EPD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lvl="0" indent="-180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D1B3E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Electronic certificate of professional development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Вебин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2982" y="3337294"/>
            <a:ext cx="2224247" cy="1284954"/>
          </a:xfrm>
          <a:prstGeom prst="roundRect">
            <a:avLst>
              <a:gd name="adj" fmla="val 6147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Рисунок 13" descr="Видеолекц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9612" y="3064012"/>
            <a:ext cx="2303999" cy="1296000"/>
          </a:xfrm>
          <a:prstGeom prst="roundRect">
            <a:avLst>
              <a:gd name="adj" fmla="val 8078"/>
            </a:avLst>
          </a:prstGeom>
          <a:ln w="12700">
            <a:noFill/>
          </a:ln>
        </p:spPr>
      </p:pic>
      <p:pic>
        <p:nvPicPr>
          <p:cNvPr id="15" name="Рисунок 14" descr="Тестирование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1682" y="2206577"/>
            <a:ext cx="2304000" cy="930909"/>
          </a:xfrm>
          <a:prstGeom prst="rect">
            <a:avLst/>
          </a:prstGeom>
          <a:ln w="12700"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401934" y="195486"/>
            <a:ext cx="8310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8D1B3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400" dirty="0" smtClean="0">
              <a:solidFill>
                <a:srgbClr val="8D1B3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397428"/>
            <a:ext cx="531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9" name="Рисунок 18" descr="Скрайбин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204" y="879428"/>
            <a:ext cx="2304000" cy="129600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Рисунок 9" descr="Структурирование информаци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627" y="3118657"/>
            <a:ext cx="2141220" cy="1610097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7194" y="178040"/>
            <a:ext cx="828092" cy="39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0225" y="193045"/>
            <a:ext cx="78578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Customer Case and Its Results: </a:t>
            </a:r>
            <a:r>
              <a:rPr lang="en-US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Russian Electronic School in All 85 Russia Regions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0836" y="709381"/>
            <a:ext cx="695498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80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D1B3E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 collection of digital multimedia interactive content for all National Russia Curriculum subjects (such as math, physics, geography, biology, etc.) from 1</a:t>
            </a:r>
            <a:r>
              <a:rPr lang="en-US" sz="11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</a:t>
            </a: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through 11</a:t>
            </a:r>
            <a:r>
              <a:rPr lang="en-US" sz="11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grade</a:t>
            </a:r>
          </a:p>
          <a:p>
            <a:pPr marL="342900" lvl="0" indent="-180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D1B3E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country-wide tool that allowed for comprehensive, systemic and thorough digital education in all Russian schools, including assignments, knowledge check and control modules</a:t>
            </a:r>
          </a:p>
          <a:p>
            <a:pPr marL="342900" indent="-180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D1B3E"/>
              </a:buClr>
              <a:buSzPct val="120000"/>
              <a:buFont typeface="Arial" pitchFamily="34" charset="0"/>
              <a:buChar char="•"/>
            </a:pPr>
            <a:r>
              <a:rPr lang="en-US" sz="1100" dirty="0" smtClean="0"/>
              <a:t>Became highly instrumental and valuable during the quarantine and school closure conditions, as all teachers and students could continue the education process in electronic form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1934" y="195487"/>
            <a:ext cx="8310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8D1B3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400" dirty="0" smtClean="0">
              <a:solidFill>
                <a:srgbClr val="8D1B3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397428"/>
            <a:ext cx="531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7194" y="178040"/>
            <a:ext cx="828092" cy="39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54" y="1870650"/>
            <a:ext cx="4926957" cy="234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5339" y="1295400"/>
            <a:ext cx="2388661" cy="18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5071" y="3259060"/>
            <a:ext cx="3558929" cy="188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" y="193045"/>
            <a:ext cx="80780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</a:pPr>
            <a:r>
              <a:rPr lang="en-US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Customer Case and Its Results: </a:t>
            </a:r>
            <a:r>
              <a:rPr lang="en-US" sz="15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Roboborik</a:t>
            </a:r>
            <a:r>
              <a:rPr lang="en-US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Pre-School Digital Education Complex in China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709381"/>
            <a:ext cx="4779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80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D1B3E"/>
              </a:buClr>
              <a:buSzPct val="120000"/>
              <a:buFont typeface="Arial" pitchFamily="34" charset="0"/>
              <a:buChar char="•"/>
            </a:pP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Roboborik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Media component launched on &gt;20 China’s leading digital video platforms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3334" y="167777"/>
            <a:ext cx="8310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8D1B3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400" dirty="0" smtClean="0">
              <a:solidFill>
                <a:srgbClr val="8D1B3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397428"/>
            <a:ext cx="531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7194" y="178040"/>
            <a:ext cx="828092" cy="39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90056" y="3383308"/>
            <a:ext cx="5694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80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D1B3E"/>
              </a:buClr>
              <a:buSzPct val="120000"/>
              <a:buFont typeface="Arial" pitchFamily="34" charset="0"/>
              <a:buChar char="•"/>
            </a:pPr>
            <a:r>
              <a:rPr lang="en-US" sz="1200" dirty="0" smtClean="0"/>
              <a:t>68 and growing number of edutainment animated cartoons to educate kids via digital didactics and methodology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00600" y="653964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80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D1B3E"/>
              </a:buClr>
              <a:buSzPct val="120000"/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~1M views by Chinese children, parents, teachers and kindergarten </a:t>
            </a:r>
            <a:r>
              <a:rPr lang="en-US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adminstrators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during the first 4 months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727" y="1229387"/>
            <a:ext cx="4287982" cy="17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1490" y="1229538"/>
            <a:ext cx="3962401" cy="205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727" y="3886200"/>
            <a:ext cx="5358450" cy="100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166" y="3391481"/>
            <a:ext cx="3563834" cy="153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shershavin\Desktop\2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4272"/>
            <a:ext cx="9154098" cy="4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dshershavin\Desktop\Новая папка (6)\images\Untitled-6-01_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491" y="3705358"/>
            <a:ext cx="672696" cy="71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dshershavin\Desktop\Новая папка (6)\images\Untitled-6-01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220" y="605502"/>
            <a:ext cx="672696" cy="71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dshershavin\Desktop\Новая папка (6)\images\Untitled-6-01_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1470" y="649567"/>
            <a:ext cx="716806" cy="71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dshershavin\Desktop\Новая папка (6)\images\Untitled-6-01_0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715" y="621978"/>
            <a:ext cx="683724" cy="71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dshershavin\Desktop\Новая папка (6)\images\Untitled-6-01_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5855" y="617460"/>
            <a:ext cx="705780" cy="71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dshershavin\Desktop\Новая папка (6)\images\Untitled-6-01_1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8244" y="639493"/>
            <a:ext cx="711293" cy="71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:\Users\dshershavin\Desktop\Новая папка (6)\images\Untitled-6-01_2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459" y="2339866"/>
            <a:ext cx="672696" cy="7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Users\dshershavin\Desktop\Новая папка (6)\images\Untitled-6-01_2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1470" y="2251731"/>
            <a:ext cx="716807" cy="7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95163" y="1278779"/>
            <a:ext cx="2205666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buFont typeface="Arial" pitchFamily="34" charset="0"/>
              <a:buChar char="•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Enrollment in GEO (general)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0"/>
              </a:spcBef>
              <a:buFont typeface="Arial" pitchFamily="34" charset="0"/>
              <a:buChar char="•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Enrollment in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PSEO (pre-school)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0"/>
              </a:spcBef>
              <a:buFont typeface="Arial" pitchFamily="34" charset="0"/>
              <a:buChar char="•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Enrollment in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OAE (additional)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0"/>
              </a:spcBef>
              <a:buFont typeface="Arial" pitchFamily="34" charset="0"/>
              <a:buChar char="•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Enrollment in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PEO (professional)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0"/>
              </a:spcBef>
              <a:buFont typeface="Arial" pitchFamily="34" charset="0"/>
              <a:buChar char="•"/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Enrollment  in children's health camps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24225" y="1377931"/>
            <a:ext cx="145925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in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GEO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in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PSEO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in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OAE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in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PEO 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2325" y="1366913"/>
            <a:ext cx="965266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(municipal)</a:t>
            </a:r>
          </a:p>
          <a:p>
            <a:pPr algn="ctr">
              <a:spcBef>
                <a:spcPts val="200"/>
              </a:spcBef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</a:p>
          <a:p>
            <a:pPr algn="ctr">
              <a:spcBef>
                <a:spcPts val="200"/>
              </a:spcBef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58869" y="1510133"/>
            <a:ext cx="831761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Contingent </a:t>
            </a:r>
          </a:p>
          <a:p>
            <a:pPr algn="ctr">
              <a:spcBef>
                <a:spcPts val="200"/>
              </a:spcBef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51612" y="1424393"/>
            <a:ext cx="193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Multi-level system 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quality assessment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(with the ability to predict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of the exam)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952" y="3064258"/>
            <a:ext cx="132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systems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79309" y="2987138"/>
            <a:ext cx="9460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 system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3276" y="4399728"/>
            <a:ext cx="891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Teachers’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</a:p>
          <a:p>
            <a:pPr algn="ctr"/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59821" y="4332136"/>
            <a:ext cx="145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Continuing education for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 and heads of educational organizations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5" descr="C:\Users\dshershavin\Desktop\Новая папка (6)\images\Untitled-6-01_3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5994" y="2227168"/>
            <a:ext cx="683723" cy="7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shershavin\Desktop\Новая папка (6)\images\Untitled-6-01_3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2805" y="2228440"/>
            <a:ext cx="705779" cy="7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dshershavin\Desktop\Новая папка (6)\images\Untitled-6-01_3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9843" y="2217115"/>
            <a:ext cx="711293" cy="7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047408" y="3038228"/>
            <a:ext cx="8991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 of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66759" y="2994160"/>
            <a:ext cx="8679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app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"School diary"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05360" y="2972125"/>
            <a:ext cx="21293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with federal systems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with third-party information systems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2" descr="C:\Users\dshershavin\Desktop\Untitled-6-01_29_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7402" y="3603070"/>
            <a:ext cx="731186" cy="77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126018" y="4358163"/>
            <a:ext cx="8976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 of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of resources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49348" y="4372165"/>
            <a:ext cx="929420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online</a:t>
            </a:r>
          </a:p>
          <a:p>
            <a:pPr algn="ctr">
              <a:spcBef>
                <a:spcPts val="200"/>
              </a:spcBef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school 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55658" y="4282124"/>
            <a:ext cx="21134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Online course for pre-school education ”Get Ready for School with Roboborik!”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3" descr="C:\Users\dshershavin\Desktop\Untitled-6-01_19_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328" y="3597907"/>
            <a:ext cx="697440" cy="7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dshershavin\Desktop\Untitled-6-01_20_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6287" y="3558052"/>
            <a:ext cx="725564" cy="76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C:\Users\dshershavin\Desktop\Untitled-6-01_23_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8585" y="3625084"/>
            <a:ext cx="719938" cy="71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Google Shape;234;p31"/>
          <p:cNvSpPr txBox="1"/>
          <p:nvPr/>
        </p:nvSpPr>
        <p:spPr>
          <a:xfrm>
            <a:off x="179512" y="129575"/>
            <a:ext cx="9742682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Elements That Made It Possible: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Modular Approach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38636" y="134576"/>
            <a:ext cx="828092" cy="39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84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Скругленный прямоугольник 77"/>
          <p:cNvSpPr/>
          <p:nvPr/>
        </p:nvSpPr>
        <p:spPr>
          <a:xfrm>
            <a:off x="85725" y="790575"/>
            <a:ext cx="8782050" cy="3333750"/>
          </a:xfrm>
          <a:prstGeom prst="roundRect">
            <a:avLst>
              <a:gd name="adj" fmla="val 0"/>
            </a:avLst>
          </a:prstGeom>
          <a:solidFill>
            <a:srgbClr val="E7F6E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95250" y="609600"/>
            <a:ext cx="8782050" cy="33337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87C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с двумя скругленными соседними углами 89"/>
          <p:cNvSpPr/>
          <p:nvPr/>
        </p:nvSpPr>
        <p:spPr>
          <a:xfrm rot="5400000">
            <a:off x="6486522" y="1543051"/>
            <a:ext cx="3143253" cy="146685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7F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с двумя скругленными соседними углами 86"/>
          <p:cNvSpPr/>
          <p:nvPr/>
        </p:nvSpPr>
        <p:spPr>
          <a:xfrm rot="16200000">
            <a:off x="-852486" y="1757362"/>
            <a:ext cx="3143253" cy="105727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E7F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7" name="Google Shape;177;p26" descr="C:\Users\dshershavin\Desktop\2_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4272"/>
            <a:ext cx="9154098" cy="4192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582199" y="689716"/>
            <a:ext cx="5429250" cy="3171825"/>
          </a:xfrm>
          <a:prstGeom prst="rect">
            <a:avLst/>
          </a:prstGeom>
          <a:solidFill>
            <a:srgbClr val="E9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Picture 2" descr="C:\Users\dshershavin\Desktop\1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1104" y="1391425"/>
            <a:ext cx="1558136" cy="15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9" name="Google Shape;319;p34"/>
          <p:cNvSpPr txBox="1"/>
          <p:nvPr/>
        </p:nvSpPr>
        <p:spPr>
          <a:xfrm>
            <a:off x="179512" y="-224368"/>
            <a:ext cx="9742682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1277509" y="4362557"/>
            <a:ext cx="6005447" cy="263512"/>
          </a:xfrm>
          <a:prstGeom prst="rect">
            <a:avLst/>
          </a:prstGeom>
          <a:solidFill>
            <a:srgbClr val="F6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36106" y="819035"/>
            <a:ext cx="790575" cy="457200"/>
          </a:xfrm>
          <a:prstGeom prst="rect">
            <a:avLst/>
          </a:prstGeom>
          <a:solidFill>
            <a:srgbClr val="C7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39179" y="965747"/>
            <a:ext cx="1920927" cy="202041"/>
          </a:xfrm>
          <a:prstGeom prst="rect">
            <a:avLst/>
          </a:prstGeom>
          <a:solidFill>
            <a:srgbClr val="C7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83637" y="1700318"/>
            <a:ext cx="1790986" cy="598414"/>
          </a:xfrm>
          <a:prstGeom prst="rect">
            <a:avLst/>
          </a:prstGeom>
          <a:solidFill>
            <a:srgbClr val="C7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08853" y="2873694"/>
            <a:ext cx="707690" cy="319176"/>
          </a:xfrm>
          <a:prstGeom prst="rect">
            <a:avLst/>
          </a:prstGeom>
          <a:solidFill>
            <a:srgbClr val="C7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26591" y="2922679"/>
            <a:ext cx="1146412" cy="728098"/>
          </a:xfrm>
          <a:prstGeom prst="rect">
            <a:avLst/>
          </a:prstGeom>
          <a:solidFill>
            <a:srgbClr val="C7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50754" y="3163607"/>
            <a:ext cx="866671" cy="580903"/>
          </a:xfrm>
          <a:prstGeom prst="rect">
            <a:avLst/>
          </a:prstGeom>
          <a:solidFill>
            <a:srgbClr val="C7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19130" y="3159401"/>
            <a:ext cx="849084" cy="477552"/>
          </a:xfrm>
          <a:prstGeom prst="rect">
            <a:avLst/>
          </a:prstGeom>
          <a:solidFill>
            <a:srgbClr val="C7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Electronic continuing education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02874" y="1024716"/>
            <a:ext cx="1481998" cy="326232"/>
          </a:xfrm>
          <a:prstGeom prst="rect">
            <a:avLst/>
          </a:prstGeom>
          <a:solidFill>
            <a:srgbClr val="C7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47640" y="1534303"/>
            <a:ext cx="1421546" cy="473480"/>
          </a:xfrm>
          <a:prstGeom prst="rect">
            <a:avLst/>
          </a:prstGeom>
          <a:solidFill>
            <a:srgbClr val="C7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13915" y="2198275"/>
            <a:ext cx="1393430" cy="326561"/>
          </a:xfrm>
          <a:prstGeom prst="rect">
            <a:avLst/>
          </a:prstGeom>
          <a:solidFill>
            <a:srgbClr val="C7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49867" y="2755433"/>
            <a:ext cx="1344504" cy="290946"/>
          </a:xfrm>
          <a:prstGeom prst="rect">
            <a:avLst/>
          </a:prstGeom>
          <a:solidFill>
            <a:srgbClr val="C7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47640" y="1843573"/>
            <a:ext cx="1421546" cy="251386"/>
          </a:xfrm>
          <a:prstGeom prst="rect">
            <a:avLst/>
          </a:prstGeom>
          <a:solidFill>
            <a:srgbClr val="6FC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02873" y="1205476"/>
            <a:ext cx="1481999" cy="173183"/>
          </a:xfrm>
          <a:prstGeom prst="rect">
            <a:avLst/>
          </a:prstGeom>
          <a:solidFill>
            <a:srgbClr val="6FC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680690" y="1153236"/>
            <a:ext cx="1917510" cy="429904"/>
          </a:xfrm>
          <a:prstGeom prst="rect">
            <a:avLst/>
          </a:prstGeom>
          <a:solidFill>
            <a:srgbClr val="6FC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00864" y="1401927"/>
            <a:ext cx="56135" cy="91767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234054" y="1805473"/>
            <a:ext cx="131543" cy="49962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254878" y="2317878"/>
            <a:ext cx="69564" cy="7132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3362302" y="2755199"/>
            <a:ext cx="152972" cy="156968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3609833" y="2872096"/>
            <a:ext cx="88677" cy="171355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4067033" y="2946032"/>
            <a:ext cx="3942" cy="165658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4731823" y="2699540"/>
            <a:ext cx="156721" cy="160109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918679" y="2397391"/>
            <a:ext cx="924804" cy="424918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4564846" y="1428371"/>
            <a:ext cx="72194" cy="102328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4847119" y="1859679"/>
            <a:ext cx="82348" cy="44731"/>
          </a:xfrm>
          <a:prstGeom prst="line">
            <a:avLst/>
          </a:prstGeom>
          <a:ln w="12700"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6135981" y="2342254"/>
            <a:ext cx="0" cy="484817"/>
          </a:xfrm>
          <a:prstGeom prst="line">
            <a:avLst/>
          </a:prstGeom>
          <a:ln w="12700">
            <a:solidFill>
              <a:srgbClr val="C5C5C5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 flipH="1">
            <a:off x="1272746" y="4626069"/>
            <a:ext cx="6005448" cy="171449"/>
          </a:xfrm>
          <a:prstGeom prst="rect">
            <a:avLst/>
          </a:prstGeom>
          <a:solidFill>
            <a:srgbClr val="C6A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Прямоугольник 294"/>
          <p:cNvSpPr/>
          <p:nvPr/>
        </p:nvSpPr>
        <p:spPr>
          <a:xfrm>
            <a:off x="7419108" y="1853328"/>
            <a:ext cx="1340427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b="1" dirty="0" smtClean="0"/>
              <a:t/>
            </a:r>
            <a:br>
              <a:rPr lang="en-US" sz="850" b="1" dirty="0" smtClean="0"/>
            </a:br>
            <a:r>
              <a:rPr lang="en-US" sz="850" b="1" dirty="0" smtClean="0"/>
              <a:t>Federal informational service platform DEE</a:t>
            </a:r>
            <a:endParaRPr lang="ru-RU" sz="85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3428613" y="1478718"/>
            <a:ext cx="1379797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b="1" dirty="0" smtClean="0"/>
              <a:t>Core</a:t>
            </a:r>
          </a:p>
          <a:p>
            <a:pPr algn="ctr"/>
            <a:r>
              <a:rPr lang="en-US" sz="850" b="1" dirty="0" smtClean="0"/>
              <a:t>Regional </a:t>
            </a:r>
          </a:p>
          <a:p>
            <a:pPr algn="ctr"/>
            <a:r>
              <a:rPr lang="en-US" sz="850" b="1" dirty="0" smtClean="0"/>
              <a:t>DEE</a:t>
            </a:r>
            <a:endParaRPr lang="ru-RU" sz="85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4746170" y="949652"/>
            <a:ext cx="1900290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dirty="0" smtClean="0"/>
              <a:t>Education Quality Assessment</a:t>
            </a:r>
            <a:endParaRPr lang="ru-RU" sz="85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572594" y="678463"/>
            <a:ext cx="110143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dirty="0" smtClean="0"/>
              <a:t/>
            </a:r>
            <a:br>
              <a:rPr lang="en-US" sz="850" dirty="0" smtClean="0"/>
            </a:br>
            <a:r>
              <a:rPr lang="en-US" sz="850" dirty="0" smtClean="0"/>
              <a:t>Monitoring the educational system </a:t>
            </a:r>
            <a:endParaRPr lang="ru-RU" sz="850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5021855" y="1692697"/>
            <a:ext cx="17178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dirty="0" smtClean="0"/>
              <a:t>Professional</a:t>
            </a:r>
          </a:p>
          <a:p>
            <a:pPr algn="ctr"/>
            <a:r>
              <a:rPr lang="en-US" sz="850" dirty="0" smtClean="0"/>
              <a:t>educational content</a:t>
            </a:r>
          </a:p>
          <a:p>
            <a:pPr algn="ctr"/>
            <a:r>
              <a:rPr lang="en-US" sz="850" dirty="0" smtClean="0"/>
              <a:t>(school, regional,</a:t>
            </a:r>
          </a:p>
          <a:p>
            <a:pPr algn="ctr"/>
            <a:r>
              <a:rPr lang="en-US" sz="850" dirty="0" smtClean="0"/>
              <a:t>federal)</a:t>
            </a:r>
            <a:endParaRPr lang="ru-RU" sz="85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612944" y="2889089"/>
            <a:ext cx="1157058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dirty="0" smtClean="0"/>
              <a:t>Module N</a:t>
            </a:r>
            <a:endParaRPr lang="ru-RU" sz="85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5658414" y="2838927"/>
            <a:ext cx="101060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dirty="0" smtClean="0"/>
              <a:t>Lessons’</a:t>
            </a:r>
            <a:endParaRPr lang="ru-RU" sz="850" dirty="0" smtClean="0"/>
          </a:p>
          <a:p>
            <a:pPr algn="ctr"/>
            <a:r>
              <a:rPr lang="en-US" sz="850" dirty="0" smtClean="0"/>
              <a:t>constructor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3672876" y="3130562"/>
            <a:ext cx="919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Certification of teachers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943316" y="2731395"/>
            <a:ext cx="1379797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dirty="0" smtClean="0"/>
              <a:t>Testing system</a:t>
            </a:r>
            <a:endParaRPr lang="ru-RU" sz="85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1814884" y="2173523"/>
            <a:ext cx="137979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dirty="0" smtClean="0"/>
              <a:t>Electronic diary,</a:t>
            </a:r>
          </a:p>
          <a:p>
            <a:r>
              <a:rPr lang="en-US" sz="850" dirty="0" smtClean="0"/>
              <a:t>Electronic journal</a:t>
            </a:r>
            <a:endParaRPr lang="ru-RU" sz="85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1731311" y="1506539"/>
            <a:ext cx="137979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dirty="0" smtClean="0"/>
              <a:t>Electronic system</a:t>
            </a:r>
          </a:p>
          <a:p>
            <a:r>
              <a:rPr lang="en-US" sz="850" dirty="0" smtClean="0"/>
              <a:t>interactions</a:t>
            </a:r>
            <a:endParaRPr lang="ru-RU" sz="850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1990143" y="996194"/>
            <a:ext cx="1379797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Enrollment in EO</a:t>
            </a:r>
            <a:endParaRPr lang="ru-RU" sz="85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1904901" y="1186409"/>
            <a:ext cx="15688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72000">
              <a:buClr>
                <a:schemeClr val="bg1"/>
              </a:buClr>
              <a:buSzPct val="120000"/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</a:t>
            </a:r>
            <a:r>
              <a:rPr lang="ru-RU" sz="700" dirty="0" smtClean="0">
                <a:solidFill>
                  <a:schemeClr val="bg1"/>
                </a:solidFill>
              </a:rPr>
              <a:t>,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PSEO </a:t>
            </a:r>
            <a:r>
              <a:rPr lang="ru-RU" sz="700" dirty="0" smtClean="0">
                <a:solidFill>
                  <a:schemeClr val="bg1"/>
                </a:solidFill>
              </a:rPr>
              <a:t>,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OAE </a:t>
            </a:r>
            <a:r>
              <a:rPr lang="ru-RU" sz="700" dirty="0" smtClean="0">
                <a:solidFill>
                  <a:schemeClr val="bg1"/>
                </a:solidFill>
              </a:rPr>
              <a:t>,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 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613809" y="1816214"/>
            <a:ext cx="21807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11113">
              <a:buClr>
                <a:schemeClr val="bg1"/>
              </a:buClr>
              <a:buSzPct val="120000"/>
            </a:pPr>
            <a:r>
              <a:rPr lang="en-US" sz="700" dirty="0" smtClean="0">
                <a:solidFill>
                  <a:schemeClr val="bg1"/>
                </a:solidFill>
              </a:rPr>
              <a:t>Integration with</a:t>
            </a:r>
          </a:p>
          <a:p>
            <a:pPr marL="88900" indent="11113">
              <a:buClr>
                <a:schemeClr val="bg1"/>
              </a:buClr>
              <a:buSzPct val="120000"/>
            </a:pPr>
            <a:r>
              <a:rPr lang="en-US" sz="700" dirty="0" smtClean="0">
                <a:solidFill>
                  <a:schemeClr val="bg1"/>
                </a:solidFill>
              </a:rPr>
              <a:t>interdepartmental services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635761" y="1150418"/>
            <a:ext cx="19492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7200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700" dirty="0" smtClean="0">
                <a:solidFill>
                  <a:schemeClr val="bg1"/>
                </a:solidFill>
              </a:rPr>
              <a:t>Improving the quality of education</a:t>
            </a:r>
          </a:p>
          <a:p>
            <a:pPr marL="171450" indent="-72000"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700" dirty="0" smtClean="0">
                <a:solidFill>
                  <a:schemeClr val="bg1"/>
                </a:solidFill>
              </a:rPr>
              <a:t>Assistance in making management decisions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426463" y="2049872"/>
            <a:ext cx="1775831" cy="466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</a:pPr>
            <a:r>
              <a:rPr lang="ru-RU" sz="700" dirty="0" smtClean="0">
                <a:solidFill>
                  <a:schemeClr val="bg1"/>
                </a:solidFill>
              </a:rPr>
              <a:t>  </a:t>
            </a:r>
            <a:r>
              <a:rPr lang="en-US" sz="700" dirty="0" smtClean="0">
                <a:solidFill>
                  <a:schemeClr val="bg1"/>
                </a:solidFill>
              </a:rPr>
              <a:t>Master Data Warehouse</a:t>
            </a:r>
          </a:p>
          <a:p>
            <a:pPr>
              <a:spcBef>
                <a:spcPts val="2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</a:pPr>
            <a:r>
              <a:rPr lang="en-US" sz="700" dirty="0" smtClean="0">
                <a:solidFill>
                  <a:schemeClr val="bg1"/>
                </a:solidFill>
              </a:rPr>
              <a:t>  Integration with public services</a:t>
            </a:r>
          </a:p>
          <a:p>
            <a:pPr>
              <a:spcBef>
                <a:spcPts val="2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</a:pPr>
            <a:r>
              <a:rPr lang="en-US" sz="700" dirty="0" smtClean="0">
                <a:solidFill>
                  <a:schemeClr val="bg1"/>
                </a:solidFill>
              </a:rPr>
              <a:t>  End-to-end integration</a:t>
            </a:r>
            <a:endParaRPr lang="ru-RU" sz="700" dirty="0">
              <a:solidFill>
                <a:schemeClr val="bg1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2804152" y="4419259"/>
            <a:ext cx="0" cy="1587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4285357" y="4419259"/>
            <a:ext cx="0" cy="1587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785477" y="4419259"/>
            <a:ext cx="0" cy="1587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359171" y="4383482"/>
            <a:ext cx="1379797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b="1" dirty="0" smtClean="0"/>
              <a:t>Administration</a:t>
            </a:r>
            <a:endParaRPr lang="ru-RU" sz="850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2850273" y="4388412"/>
            <a:ext cx="1379797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b="1" dirty="0" smtClean="0"/>
              <a:t>Parents</a:t>
            </a:r>
            <a:endParaRPr lang="ru-RU" sz="85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5837157" y="4385997"/>
            <a:ext cx="1379797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b="1" dirty="0" smtClean="0"/>
              <a:t>Student</a:t>
            </a:r>
            <a:endParaRPr lang="ru-RU" sz="850" b="1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4365935" y="4385997"/>
            <a:ext cx="1379797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b="1" dirty="0" smtClean="0"/>
              <a:t>Teacher</a:t>
            </a:r>
            <a:endParaRPr lang="ru-RU" sz="850" b="1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780777" y="4597962"/>
            <a:ext cx="7095689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dirty="0" smtClean="0">
                <a:solidFill>
                  <a:schemeClr val="bg1"/>
                </a:solidFill>
              </a:rPr>
              <a:t>Use of any devices: computer, laptop, tablet, smart phone, interactive whiteboard</a:t>
            </a:r>
            <a:endParaRPr lang="ru-RU" sz="850" dirty="0">
              <a:solidFill>
                <a:schemeClr val="bg1"/>
              </a:solidFill>
            </a:endParaRPr>
          </a:p>
        </p:txBody>
      </p:sp>
      <p:pic>
        <p:nvPicPr>
          <p:cNvPr id="128" name="Picture 6" descr="C:\Users\dshershavin\Desktop\1_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135" y="4104377"/>
            <a:ext cx="161010" cy="2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6" descr="C:\Users\dshershavin\Desktop\1_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755" y="4104377"/>
            <a:ext cx="161010" cy="2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6" descr="C:\Users\dshershavin\Desktop\1_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3449" y="4104377"/>
            <a:ext cx="161010" cy="2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6" descr="C:\Users\dshershavin\Desktop\1_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92" y="4104377"/>
            <a:ext cx="161010" cy="2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7" descr="C:\Users\dshershavin\Desktop\1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7342" y="2009691"/>
            <a:ext cx="572861" cy="29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 flipH="1">
            <a:off x="1328783" y="3953219"/>
            <a:ext cx="5991367" cy="177420"/>
          </a:xfrm>
          <a:prstGeom prst="rect">
            <a:avLst/>
          </a:prstGeom>
          <a:solidFill>
            <a:srgbClr val="E7F6EB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837948" y="3926340"/>
            <a:ext cx="7095689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b="1" dirty="0" smtClean="0">
                <a:solidFill>
                  <a:schemeClr val="tx1"/>
                </a:solidFill>
              </a:rPr>
              <a:t>Unified Identification and Authentication System </a:t>
            </a:r>
            <a:endParaRPr lang="ru-RU" sz="850" b="1" dirty="0">
              <a:solidFill>
                <a:schemeClr val="tx1"/>
              </a:solidFill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115597" y="1296135"/>
            <a:ext cx="0" cy="7951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677" y="2043828"/>
            <a:ext cx="13882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b="1" dirty="0" smtClean="0"/>
              <a:t>Third Party Developments</a:t>
            </a:r>
            <a:endParaRPr lang="ru-RU" sz="850" b="1" dirty="0"/>
          </a:p>
        </p:txBody>
      </p:sp>
      <p:pic>
        <p:nvPicPr>
          <p:cNvPr id="83" name="Picture 7" descr="C:\Users\dshershavin\Desktop\1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125" y="2063349"/>
            <a:ext cx="572861" cy="29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Прямоугольник 100"/>
          <p:cNvSpPr/>
          <p:nvPr/>
        </p:nvSpPr>
        <p:spPr>
          <a:xfrm>
            <a:off x="4628867" y="3134436"/>
            <a:ext cx="1150960" cy="529988"/>
          </a:xfrm>
          <a:prstGeom prst="rect">
            <a:avLst/>
          </a:prstGeom>
          <a:solidFill>
            <a:srgbClr val="6FC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631212" y="3145266"/>
            <a:ext cx="11349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buSzPct val="120000"/>
            </a:pPr>
            <a:r>
              <a:rPr lang="en-US" sz="700" dirty="0" smtClean="0">
                <a:solidFill>
                  <a:schemeClr val="bg1"/>
                </a:solidFill>
              </a:rPr>
              <a:t>Choosing a module according to customer needs</a:t>
            </a:r>
            <a:endParaRPr lang="ru-RU" sz="700" dirty="0">
              <a:solidFill>
                <a:schemeClr val="bg1"/>
              </a:solidFill>
            </a:endParaRPr>
          </a:p>
        </p:txBody>
      </p: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09471" y="138448"/>
            <a:ext cx="828092" cy="39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Google Shape;234;p31"/>
          <p:cNvSpPr txBox="1"/>
          <p:nvPr/>
        </p:nvSpPr>
        <p:spPr>
          <a:xfrm>
            <a:off x="100930" y="129575"/>
            <a:ext cx="9742682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Competitive Advantage: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Systemic Solution based on ND’s Modules 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5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6803</TotalTime>
  <Words>1068</Words>
  <Application>Microsoft Office PowerPoint</Application>
  <PresentationFormat>Экран (16:9)</PresentationFormat>
  <Paragraphs>165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 Bakunin</dc:creator>
  <cp:lastModifiedBy>Maxim Shirokov</cp:lastModifiedBy>
  <cp:revision>152</cp:revision>
  <dcterms:modified xsi:type="dcterms:W3CDTF">2020-06-29T11:41:23Z</dcterms:modified>
</cp:coreProperties>
</file>